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6" r:id="rId3"/>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80" autoAdjust="0"/>
    <p:restoredTop sz="80102" autoAdjust="0"/>
  </p:normalViewPr>
  <p:slideViewPr>
    <p:cSldViewPr snapToGrid="0" showGuides="1">
      <p:cViewPr varScale="1">
        <p:scale>
          <a:sx n="92" d="100"/>
          <a:sy n="92" d="100"/>
        </p:scale>
        <p:origin x="4310" y="58"/>
      </p:cViewPr>
      <p:guideLst>
        <p:guide orient="horz" pos="3168"/>
        <p:guide pos="244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B59F31F-36BF-4897-84A2-C4C9C3FB09E9}" type="datetimeFigureOut">
              <a:rPr lang="en-US" smtClean="0"/>
              <a:t>11/30/2018</a:t>
            </a:fld>
            <a:endParaRPr lang="en-US"/>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3261CD4-2A30-4724-A224-EB45B1D34438}" type="slidenum">
              <a:rPr lang="en-US" smtClean="0"/>
              <a:t>‹#›</a:t>
            </a:fld>
            <a:endParaRPr lang="en-US"/>
          </a:p>
        </p:txBody>
      </p:sp>
    </p:spTree>
    <p:extLst>
      <p:ext uri="{BB962C8B-B14F-4D97-AF65-F5344CB8AC3E}">
        <p14:creationId xmlns:p14="http://schemas.microsoft.com/office/powerpoint/2010/main" val="4198222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261CD4-2A30-4724-A224-EB45B1D34438}" type="slidenum">
              <a:rPr lang="en-US" smtClean="0"/>
              <a:t>1</a:t>
            </a:fld>
            <a:endParaRPr lang="en-US"/>
          </a:p>
        </p:txBody>
      </p:sp>
    </p:spTree>
    <p:extLst>
      <p:ext uri="{BB962C8B-B14F-4D97-AF65-F5344CB8AC3E}">
        <p14:creationId xmlns:p14="http://schemas.microsoft.com/office/powerpoint/2010/main" val="1971664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0E15120-D817-4426-8EEE-29F90A3A243D}"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C9AA1-B6E3-4F9B-8CD8-68D3E88F1CE6}" type="slidenum">
              <a:rPr lang="en-US" smtClean="0"/>
              <a:t>‹#›</a:t>
            </a:fld>
            <a:endParaRPr lang="en-US"/>
          </a:p>
        </p:txBody>
      </p:sp>
    </p:spTree>
    <p:extLst>
      <p:ext uri="{BB962C8B-B14F-4D97-AF65-F5344CB8AC3E}">
        <p14:creationId xmlns:p14="http://schemas.microsoft.com/office/powerpoint/2010/main" val="2714049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E15120-D817-4426-8EEE-29F90A3A243D}"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C9AA1-B6E3-4F9B-8CD8-68D3E88F1CE6}" type="slidenum">
              <a:rPr lang="en-US" smtClean="0"/>
              <a:t>‹#›</a:t>
            </a:fld>
            <a:endParaRPr lang="en-US"/>
          </a:p>
        </p:txBody>
      </p:sp>
    </p:spTree>
    <p:extLst>
      <p:ext uri="{BB962C8B-B14F-4D97-AF65-F5344CB8AC3E}">
        <p14:creationId xmlns:p14="http://schemas.microsoft.com/office/powerpoint/2010/main" val="200174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E15120-D817-4426-8EEE-29F90A3A243D}"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C9AA1-B6E3-4F9B-8CD8-68D3E88F1CE6}" type="slidenum">
              <a:rPr lang="en-US" smtClean="0"/>
              <a:t>‹#›</a:t>
            </a:fld>
            <a:endParaRPr lang="en-US"/>
          </a:p>
        </p:txBody>
      </p:sp>
    </p:spTree>
    <p:extLst>
      <p:ext uri="{BB962C8B-B14F-4D97-AF65-F5344CB8AC3E}">
        <p14:creationId xmlns:p14="http://schemas.microsoft.com/office/powerpoint/2010/main" val="1860583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E15120-D817-4426-8EEE-29F90A3A243D}"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C9AA1-B6E3-4F9B-8CD8-68D3E88F1CE6}" type="slidenum">
              <a:rPr lang="en-US" smtClean="0"/>
              <a:t>‹#›</a:t>
            </a:fld>
            <a:endParaRPr lang="en-US"/>
          </a:p>
        </p:txBody>
      </p:sp>
    </p:spTree>
    <p:extLst>
      <p:ext uri="{BB962C8B-B14F-4D97-AF65-F5344CB8AC3E}">
        <p14:creationId xmlns:p14="http://schemas.microsoft.com/office/powerpoint/2010/main" val="1201699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E15120-D817-4426-8EEE-29F90A3A243D}" type="datetimeFigureOut">
              <a:rPr lang="en-US" smtClean="0"/>
              <a:t>11/30/2018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C9AA1-B6E3-4F9B-8CD8-68D3E88F1CE6}" type="slidenum">
              <a:rPr lang="en-US" smtClean="0"/>
              <a:t>‹#›</a:t>
            </a:fld>
            <a:endParaRPr lang="en-US"/>
          </a:p>
        </p:txBody>
      </p:sp>
    </p:spTree>
    <p:extLst>
      <p:ext uri="{BB962C8B-B14F-4D97-AF65-F5344CB8AC3E}">
        <p14:creationId xmlns:p14="http://schemas.microsoft.com/office/powerpoint/2010/main" val="2305179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E15120-D817-4426-8EEE-29F90A3A243D}" type="datetimeFigureOut">
              <a:rPr lang="en-US" smtClean="0"/>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C9AA1-B6E3-4F9B-8CD8-68D3E88F1CE6}" type="slidenum">
              <a:rPr lang="en-US" smtClean="0"/>
              <a:t>‹#›</a:t>
            </a:fld>
            <a:endParaRPr lang="en-US"/>
          </a:p>
        </p:txBody>
      </p:sp>
    </p:spTree>
    <p:extLst>
      <p:ext uri="{BB962C8B-B14F-4D97-AF65-F5344CB8AC3E}">
        <p14:creationId xmlns:p14="http://schemas.microsoft.com/office/powerpoint/2010/main" val="1705070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E15120-D817-4426-8EEE-29F90A3A243D}" type="datetimeFigureOut">
              <a:rPr lang="en-US" smtClean="0"/>
              <a:t>11/30/2018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2C9AA1-B6E3-4F9B-8CD8-68D3E88F1CE6}" type="slidenum">
              <a:rPr lang="en-US" smtClean="0"/>
              <a:t>‹#›</a:t>
            </a:fld>
            <a:endParaRPr lang="en-US"/>
          </a:p>
        </p:txBody>
      </p:sp>
    </p:spTree>
    <p:extLst>
      <p:ext uri="{BB962C8B-B14F-4D97-AF65-F5344CB8AC3E}">
        <p14:creationId xmlns:p14="http://schemas.microsoft.com/office/powerpoint/2010/main" val="1389305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0E15120-D817-4426-8EEE-29F90A3A243D}" type="datetimeFigureOut">
              <a:rPr lang="en-US" smtClean="0"/>
              <a:t>11/30/2018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2C9AA1-B6E3-4F9B-8CD8-68D3E88F1CE6}" type="slidenum">
              <a:rPr lang="en-US" smtClean="0"/>
              <a:t>‹#›</a:t>
            </a:fld>
            <a:endParaRPr lang="en-US"/>
          </a:p>
        </p:txBody>
      </p:sp>
    </p:spTree>
    <p:extLst>
      <p:ext uri="{BB962C8B-B14F-4D97-AF65-F5344CB8AC3E}">
        <p14:creationId xmlns:p14="http://schemas.microsoft.com/office/powerpoint/2010/main" val="3848390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E15120-D817-4426-8EEE-29F90A3A243D}" type="datetimeFigureOut">
              <a:rPr lang="en-US" smtClean="0"/>
              <a:t>11/30/2018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2C9AA1-B6E3-4F9B-8CD8-68D3E88F1CE6}" type="slidenum">
              <a:rPr lang="en-US" smtClean="0"/>
              <a:t>‹#›</a:t>
            </a:fld>
            <a:endParaRPr lang="en-US"/>
          </a:p>
        </p:txBody>
      </p:sp>
    </p:spTree>
    <p:extLst>
      <p:ext uri="{BB962C8B-B14F-4D97-AF65-F5344CB8AC3E}">
        <p14:creationId xmlns:p14="http://schemas.microsoft.com/office/powerpoint/2010/main" val="1746427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Edit Master text styles</a:t>
            </a:r>
          </a:p>
        </p:txBody>
      </p:sp>
      <p:sp>
        <p:nvSpPr>
          <p:cNvPr id="5" name="Date Placeholder 4"/>
          <p:cNvSpPr>
            <a:spLocks noGrp="1"/>
          </p:cNvSpPr>
          <p:nvPr>
            <p:ph type="dt" sz="half" idx="10"/>
          </p:nvPr>
        </p:nvSpPr>
        <p:spPr/>
        <p:txBody>
          <a:bodyPr/>
          <a:lstStyle/>
          <a:p>
            <a:fld id="{90E15120-D817-4426-8EEE-29F90A3A243D}" type="datetimeFigureOut">
              <a:rPr lang="en-US" smtClean="0"/>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C9AA1-B6E3-4F9B-8CD8-68D3E88F1CE6}" type="slidenum">
              <a:rPr lang="en-US" smtClean="0"/>
              <a:t>‹#›</a:t>
            </a:fld>
            <a:endParaRPr lang="en-US"/>
          </a:p>
        </p:txBody>
      </p:sp>
    </p:spTree>
    <p:extLst>
      <p:ext uri="{BB962C8B-B14F-4D97-AF65-F5344CB8AC3E}">
        <p14:creationId xmlns:p14="http://schemas.microsoft.com/office/powerpoint/2010/main" val="1635653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Edit Master text styles</a:t>
            </a:r>
          </a:p>
        </p:txBody>
      </p:sp>
      <p:sp>
        <p:nvSpPr>
          <p:cNvPr id="5" name="Date Placeholder 4"/>
          <p:cNvSpPr>
            <a:spLocks noGrp="1"/>
          </p:cNvSpPr>
          <p:nvPr>
            <p:ph type="dt" sz="half" idx="10"/>
          </p:nvPr>
        </p:nvSpPr>
        <p:spPr/>
        <p:txBody>
          <a:bodyPr/>
          <a:lstStyle/>
          <a:p>
            <a:fld id="{90E15120-D817-4426-8EEE-29F90A3A243D}" type="datetimeFigureOut">
              <a:rPr lang="en-US" smtClean="0"/>
              <a:t>11/30/2018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C9AA1-B6E3-4F9B-8CD8-68D3E88F1CE6}" type="slidenum">
              <a:rPr lang="en-US" smtClean="0"/>
              <a:t>‹#›</a:t>
            </a:fld>
            <a:endParaRPr lang="en-US"/>
          </a:p>
        </p:txBody>
      </p:sp>
    </p:spTree>
    <p:extLst>
      <p:ext uri="{BB962C8B-B14F-4D97-AF65-F5344CB8AC3E}">
        <p14:creationId xmlns:p14="http://schemas.microsoft.com/office/powerpoint/2010/main" val="2940391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0E15120-D817-4426-8EEE-29F90A3A243D}" type="datetimeFigureOut">
              <a:rPr lang="en-US" smtClean="0"/>
              <a:t>11/30/2018</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E92C9AA1-B6E3-4F9B-8CD8-68D3E88F1CE6}" type="slidenum">
              <a:rPr lang="en-US" smtClean="0"/>
              <a:t>‹#›</a:t>
            </a:fld>
            <a:endParaRPr lang="en-US"/>
          </a:p>
        </p:txBody>
      </p:sp>
    </p:spTree>
    <p:extLst>
      <p:ext uri="{BB962C8B-B14F-4D97-AF65-F5344CB8AC3E}">
        <p14:creationId xmlns:p14="http://schemas.microsoft.com/office/powerpoint/2010/main" val="22550652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tjhollan@ncsu.edu" TargetMode="External"/><Relationship Id="rId3" Type="http://schemas.openxmlformats.org/officeDocument/2006/relationships/image" Target="../media/image1.jp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20816"/>
          <a:stretch/>
        </p:blipFill>
        <p:spPr>
          <a:xfrm>
            <a:off x="0" y="-21444"/>
            <a:ext cx="2253672" cy="1889481"/>
          </a:xfrm>
          <a:prstGeom prst="rect">
            <a:avLst/>
          </a:prstGeom>
        </p:spPr>
      </p:pic>
      <p:pic>
        <p:nvPicPr>
          <p:cNvPr id="1026" name="Picture 2" descr="See the source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1858" y="7501948"/>
            <a:ext cx="3900542" cy="255645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rotWithShape="1">
          <a:blip r:embed="rId5">
            <a:extLst>
              <a:ext uri="{28A0092B-C50C-407E-A947-70E740481C1C}">
                <a14:useLocalDpi xmlns:a14="http://schemas.microsoft.com/office/drawing/2010/main" val="0"/>
              </a:ext>
            </a:extLst>
          </a:blip>
          <a:srcRect l="4397" t="8724" b="10626"/>
          <a:stretch/>
        </p:blipFill>
        <p:spPr>
          <a:xfrm>
            <a:off x="-19792" y="7542445"/>
            <a:ext cx="3891650" cy="2515955"/>
          </a:xfrm>
          <a:prstGeom prst="rect">
            <a:avLst/>
          </a:prstGeom>
        </p:spPr>
      </p:pic>
      <p:pic>
        <p:nvPicPr>
          <p:cNvPr id="5" name="Picture 4"/>
          <p:cNvPicPr>
            <a:picLocks noChangeAspect="1"/>
          </p:cNvPicPr>
          <p:nvPr/>
        </p:nvPicPr>
        <p:blipFill rotWithShape="1">
          <a:blip r:embed="rId6">
            <a:extLst>
              <a:ext uri="{28A0092B-C50C-407E-A947-70E740481C1C}">
                <a14:useLocalDpi xmlns:a14="http://schemas.microsoft.com/office/drawing/2010/main" val="0"/>
              </a:ext>
            </a:extLst>
          </a:blip>
          <a:srcRect l="27917" t="7037" r="11174" b="19966"/>
          <a:stretch/>
        </p:blipFill>
        <p:spPr>
          <a:xfrm>
            <a:off x="4972841" y="1"/>
            <a:ext cx="2799558" cy="1868036"/>
          </a:xfrm>
          <a:prstGeom prst="rect">
            <a:avLst/>
          </a:prstGeom>
        </p:spPr>
      </p:pic>
      <p:grpSp>
        <p:nvGrpSpPr>
          <p:cNvPr id="8" name="Group 7"/>
          <p:cNvGrpSpPr/>
          <p:nvPr/>
        </p:nvGrpSpPr>
        <p:grpSpPr>
          <a:xfrm>
            <a:off x="4922981" y="6748029"/>
            <a:ext cx="2225963" cy="1191491"/>
            <a:chOff x="-5255492" y="7370619"/>
            <a:chExt cx="2225963" cy="1191491"/>
          </a:xfrm>
        </p:grpSpPr>
        <p:sp>
          <p:nvSpPr>
            <p:cNvPr id="6" name="Cloud Callout 5"/>
            <p:cNvSpPr/>
            <p:nvPr/>
          </p:nvSpPr>
          <p:spPr>
            <a:xfrm flipH="1">
              <a:off x="-5255492" y="7370619"/>
              <a:ext cx="2225963" cy="1191491"/>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054107" y="7501948"/>
              <a:ext cx="1939636" cy="830997"/>
            </a:xfrm>
            <a:prstGeom prst="rect">
              <a:avLst/>
            </a:prstGeom>
            <a:noFill/>
          </p:spPr>
          <p:txBody>
            <a:bodyPr wrap="square" rtlCol="0">
              <a:spAutoFit/>
            </a:bodyPr>
            <a:lstStyle/>
            <a:p>
              <a:r>
                <a:rPr lang="en-US" sz="2400" dirty="0" smtClean="0">
                  <a:solidFill>
                    <a:schemeClr val="bg1"/>
                  </a:solidFill>
                </a:rPr>
                <a:t>You want me to carry that?</a:t>
              </a:r>
              <a:endParaRPr lang="en-US" sz="2400" dirty="0">
                <a:solidFill>
                  <a:schemeClr val="bg1"/>
                </a:solidFill>
              </a:endParaRPr>
            </a:p>
          </p:txBody>
        </p:sp>
      </p:grpSp>
      <p:sp>
        <p:nvSpPr>
          <p:cNvPr id="9" name="TextBox 8"/>
          <p:cNvSpPr txBox="1"/>
          <p:nvPr/>
        </p:nvSpPr>
        <p:spPr>
          <a:xfrm>
            <a:off x="1926033" y="9679200"/>
            <a:ext cx="1950086" cy="369332"/>
          </a:xfrm>
          <a:prstGeom prst="rect">
            <a:avLst/>
          </a:prstGeom>
          <a:noFill/>
        </p:spPr>
        <p:txBody>
          <a:bodyPr wrap="none" rtlCol="0">
            <a:spAutoFit/>
          </a:bodyPr>
          <a:lstStyle/>
          <a:p>
            <a:r>
              <a:rPr lang="en-US" b="1" dirty="0" smtClean="0">
                <a:solidFill>
                  <a:schemeClr val="bg1"/>
                </a:solidFill>
              </a:rPr>
              <a:t>An operator’s load</a:t>
            </a:r>
            <a:endParaRPr lang="en-US" b="1" dirty="0">
              <a:solidFill>
                <a:schemeClr val="bg1"/>
              </a:solidFill>
            </a:endParaRPr>
          </a:p>
        </p:txBody>
      </p:sp>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53672" y="-38080"/>
            <a:ext cx="3204761" cy="1906117"/>
          </a:xfrm>
          <a:prstGeom prst="rect">
            <a:avLst/>
          </a:prstGeom>
        </p:spPr>
      </p:pic>
      <p:sp>
        <p:nvSpPr>
          <p:cNvPr id="11" name="TextBox 10"/>
          <p:cNvSpPr txBox="1"/>
          <p:nvPr/>
        </p:nvSpPr>
        <p:spPr>
          <a:xfrm>
            <a:off x="151813" y="1851565"/>
            <a:ext cx="7468773" cy="2708434"/>
          </a:xfrm>
          <a:prstGeom prst="rect">
            <a:avLst/>
          </a:prstGeom>
          <a:noFill/>
        </p:spPr>
        <p:txBody>
          <a:bodyPr wrap="square" rtlCol="0">
            <a:spAutoFit/>
          </a:bodyPr>
          <a:lstStyle/>
          <a:p>
            <a:r>
              <a:rPr lang="en-US" sz="2800" dirty="0" smtClean="0"/>
              <a:t>Hacking for Defense (H4D</a:t>
            </a:r>
            <a:r>
              <a:rPr lang="en-US" sz="2800" baseline="30000" dirty="0" smtClean="0"/>
              <a:t>TM</a:t>
            </a:r>
            <a:r>
              <a:rPr lang="en-US" sz="2800" dirty="0" smtClean="0"/>
              <a:t>)</a:t>
            </a:r>
          </a:p>
          <a:p>
            <a:r>
              <a:rPr lang="en-US" sz="2800" dirty="0" smtClean="0"/>
              <a:t>MBA </a:t>
            </a:r>
            <a:r>
              <a:rPr lang="en-US" sz="2800" dirty="0"/>
              <a:t>590 Special Topics In Business Management Section </a:t>
            </a:r>
            <a:r>
              <a:rPr lang="en-US" sz="2800" dirty="0" smtClean="0"/>
              <a:t>005, Spring 2019</a:t>
            </a:r>
          </a:p>
          <a:p>
            <a:r>
              <a:rPr lang="en-US" sz="2000" dirty="0" smtClean="0"/>
              <a:t>Instructors: </a:t>
            </a:r>
            <a:r>
              <a:rPr lang="en-US" sz="2800" dirty="0"/>
              <a:t>Lieutenant Colonel </a:t>
            </a:r>
            <a:r>
              <a:rPr lang="en-US" sz="2800" dirty="0" smtClean="0"/>
              <a:t>Holland, PhD, </a:t>
            </a:r>
            <a:r>
              <a:rPr lang="en-US" sz="2000" dirty="0"/>
              <a:t>Army Special Operations Command, Adjunct Associate Professor of Electrical and Computer Engineering, </a:t>
            </a:r>
            <a:r>
              <a:rPr lang="en-US" sz="2000" dirty="0" smtClean="0">
                <a:hlinkClick r:id="rId8"/>
              </a:rPr>
              <a:t>tjhollan@ncsu.edu</a:t>
            </a:r>
            <a:r>
              <a:rPr lang="en-US" sz="2000" dirty="0" smtClean="0"/>
              <a:t>, Lisa </a:t>
            </a:r>
            <a:r>
              <a:rPr lang="en-US" sz="2000" dirty="0"/>
              <a:t>Chang, </a:t>
            </a:r>
            <a:r>
              <a:rPr lang="en-US" dirty="0"/>
              <a:t>Director, Technology Entrepreneurship and </a:t>
            </a:r>
            <a:r>
              <a:rPr lang="en-US" dirty="0" smtClean="0"/>
              <a:t>Commercialization, Nelson </a:t>
            </a:r>
            <a:r>
              <a:rPr lang="en-US" dirty="0" smtClean="0"/>
              <a:t>Hall.</a:t>
            </a:r>
            <a:endParaRPr lang="en-US" sz="1600" dirty="0" smtClean="0"/>
          </a:p>
        </p:txBody>
      </p:sp>
      <p:sp>
        <p:nvSpPr>
          <p:cNvPr id="12" name="TextBox 11"/>
          <p:cNvSpPr txBox="1"/>
          <p:nvPr/>
        </p:nvSpPr>
        <p:spPr>
          <a:xfrm>
            <a:off x="71451" y="4835075"/>
            <a:ext cx="5624943" cy="2585323"/>
          </a:xfrm>
          <a:prstGeom prst="rect">
            <a:avLst/>
          </a:prstGeom>
          <a:noFill/>
        </p:spPr>
        <p:txBody>
          <a:bodyPr wrap="square" rtlCol="0">
            <a:spAutoFit/>
          </a:bodyPr>
          <a:lstStyle/>
          <a:p>
            <a:pPr marL="285750" indent="-285750">
              <a:buFont typeface="Arial" panose="020B0604020202020204" pitchFamily="34" charset="0"/>
              <a:buChar char="•"/>
            </a:pPr>
            <a:r>
              <a:rPr lang="en-US" dirty="0"/>
              <a:t>H4D is an education initiative sponsored by the U.S. </a:t>
            </a:r>
            <a:r>
              <a:rPr lang="en-US" dirty="0" smtClean="0"/>
              <a:t>Government and taught at several universities.</a:t>
            </a:r>
          </a:p>
          <a:p>
            <a:pPr marL="285750" indent="-285750">
              <a:buFont typeface="Arial" panose="020B0604020202020204" pitchFamily="34" charset="0"/>
              <a:buChar char="•"/>
            </a:pPr>
            <a:r>
              <a:rPr lang="en-US" dirty="0" smtClean="0"/>
              <a:t>NC State’s H4D is aligned with Army Special Operations</a:t>
            </a:r>
          </a:p>
          <a:p>
            <a:pPr marL="285750" indent="-285750">
              <a:buFont typeface="Arial" panose="020B0604020202020204" pitchFamily="34" charset="0"/>
              <a:buChar char="•"/>
            </a:pPr>
            <a:r>
              <a:rPr lang="en-US" dirty="0" smtClean="0"/>
              <a:t>H4D Uses “Lean Startup” a proven </a:t>
            </a:r>
            <a:r>
              <a:rPr lang="en-US" dirty="0"/>
              <a:t>Entrepreneurial / Innovative </a:t>
            </a:r>
            <a:r>
              <a:rPr lang="en-US" dirty="0" smtClean="0"/>
              <a:t>method</a:t>
            </a:r>
          </a:p>
          <a:p>
            <a:pPr marL="285750" indent="-285750">
              <a:buFont typeface="Arial" panose="020B0604020202020204" pitchFamily="34" charset="0"/>
              <a:buChar char="•"/>
            </a:pPr>
            <a:r>
              <a:rPr lang="en-US" dirty="0" smtClean="0"/>
              <a:t>SOF (Special Operations Force) Operators from Ft. Bragg will be paired </a:t>
            </a:r>
            <a:r>
              <a:rPr lang="en-US" dirty="0"/>
              <a:t>with </a:t>
            </a:r>
            <a:r>
              <a:rPr lang="en-US" dirty="0" smtClean="0"/>
              <a:t>multidisciplinary student </a:t>
            </a:r>
            <a:r>
              <a:rPr lang="en-US" dirty="0"/>
              <a:t>teams to solve real SOF </a:t>
            </a:r>
            <a:r>
              <a:rPr lang="en-US" dirty="0" smtClean="0"/>
              <a:t>problems</a:t>
            </a:r>
          </a:p>
          <a:p>
            <a:pPr marL="285750" indent="-285750">
              <a:buFont typeface="Arial" panose="020B0604020202020204" pitchFamily="34" charset="0"/>
              <a:buChar char="•"/>
            </a:pPr>
            <a:r>
              <a:rPr lang="en-US" dirty="0" smtClean="0"/>
              <a:t>Team </a:t>
            </a:r>
            <a:r>
              <a:rPr lang="en-US" dirty="0"/>
              <a:t>products </a:t>
            </a:r>
            <a:r>
              <a:rPr lang="en-US" dirty="0" smtClean="0"/>
              <a:t>will briefed </a:t>
            </a:r>
            <a:r>
              <a:rPr lang="en-US" dirty="0"/>
              <a:t>to SOF </a:t>
            </a:r>
            <a:r>
              <a:rPr lang="en-US" dirty="0" smtClean="0"/>
              <a:t>leaders</a:t>
            </a:r>
            <a:endParaRPr lang="en-US" dirty="0"/>
          </a:p>
        </p:txBody>
      </p:sp>
      <p:sp>
        <p:nvSpPr>
          <p:cNvPr id="13" name="Rectangle 12"/>
          <p:cNvSpPr/>
          <p:nvPr/>
        </p:nvSpPr>
        <p:spPr>
          <a:xfrm>
            <a:off x="5696394" y="4439705"/>
            <a:ext cx="2076006" cy="2308324"/>
          </a:xfrm>
          <a:prstGeom prst="rect">
            <a:avLst/>
          </a:prstGeom>
        </p:spPr>
        <p:txBody>
          <a:bodyPr wrap="square">
            <a:spAutoFit/>
          </a:bodyPr>
          <a:lstStyle/>
          <a:p>
            <a:r>
              <a:rPr lang="en-US" dirty="0" smtClean="0">
                <a:solidFill>
                  <a:srgbClr val="FF0000"/>
                </a:solidFill>
              </a:rPr>
              <a:t>Advancing t</a:t>
            </a:r>
            <a:r>
              <a:rPr lang="en-US" dirty="0" smtClean="0">
                <a:solidFill>
                  <a:srgbClr val="FF0000"/>
                </a:solidFill>
              </a:rPr>
              <a:t>echnology for unconventional </a:t>
            </a:r>
            <a:r>
              <a:rPr lang="en-US" dirty="0">
                <a:solidFill>
                  <a:srgbClr val="FF0000"/>
                </a:solidFill>
              </a:rPr>
              <a:t>warfare, foreign internal defense, </a:t>
            </a:r>
            <a:r>
              <a:rPr lang="en-US" dirty="0" smtClean="0">
                <a:solidFill>
                  <a:srgbClr val="FF0000"/>
                </a:solidFill>
              </a:rPr>
              <a:t>reconnaissance</a:t>
            </a:r>
            <a:r>
              <a:rPr lang="en-US" dirty="0">
                <a:solidFill>
                  <a:srgbClr val="FF0000"/>
                </a:solidFill>
              </a:rPr>
              <a:t>, direct action, and counter-terrorism</a:t>
            </a:r>
          </a:p>
        </p:txBody>
      </p:sp>
    </p:spTree>
    <p:extLst>
      <p:ext uri="{BB962C8B-B14F-4D97-AF65-F5344CB8AC3E}">
        <p14:creationId xmlns:p14="http://schemas.microsoft.com/office/powerpoint/2010/main" val="3965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1880" y="902330"/>
            <a:ext cx="6028640" cy="7232749"/>
          </a:xfrm>
          <a:prstGeom prst="rect">
            <a:avLst/>
          </a:prstGeom>
          <a:noFill/>
        </p:spPr>
        <p:txBody>
          <a:bodyPr wrap="square" rtlCol="0">
            <a:spAutoFit/>
          </a:bodyPr>
          <a:lstStyle/>
          <a:p>
            <a:r>
              <a:rPr lang="en-US" sz="1600" dirty="0" smtClean="0"/>
              <a:t>Hacking </a:t>
            </a:r>
            <a:r>
              <a:rPr lang="en-US" sz="1600" dirty="0"/>
              <a:t>for Defense - Special Operations Excursion.  Do you want to work directly with the world's most elite Warriors to solve 'Battlefield Hard' problems?  Are you a driven problem solver who wants to learn the proven innovation techniques of the most successful Startups?  If so, Hacking for Defense will push you to the next level and give you the experience to compete and win wherever your career takes you.  Student teams will work under the guidance of an active duty Special Operations Forces (SOF) mentor to apply the lessons learned of successful entrepreneurs such as Lean Startup, Business Model Generation and The Four Steps to the Epiphany.  Teams will interview over 100 SOF Operators/Stakeholders to generate solutions.  The Final Exam is a presentation to SOF leaders - they will be counting on you to a part of the solution to the problems that are currently unsolved.  The class meets Mondays from 6PM to 8:45PM.  MBA 590 Special Topics In Business Management Section 005, Class# 5358.  Expect hard work and a high standard.  You will be working with the BEST</a:t>
            </a:r>
            <a:r>
              <a:rPr lang="en-US" sz="1600" dirty="0" smtClean="0"/>
              <a:t>!</a:t>
            </a:r>
          </a:p>
          <a:p>
            <a:endParaRPr lang="en-US" sz="1600" dirty="0"/>
          </a:p>
          <a:p>
            <a:endParaRPr lang="en-US" sz="1600" dirty="0" smtClean="0"/>
          </a:p>
          <a:p>
            <a:r>
              <a:rPr lang="en-US" sz="1600" dirty="0" smtClean="0"/>
              <a:t>The Army Research Laboratory has </a:t>
            </a:r>
            <a:r>
              <a:rPr lang="en-US" sz="1600" dirty="0"/>
              <a:t>agreed to sponsor each student team with $2K to make prototypes for the class as needed. </a:t>
            </a:r>
            <a:endParaRPr lang="en-US" sz="1600" dirty="0" smtClean="0"/>
          </a:p>
          <a:p>
            <a:endParaRPr lang="en-US" sz="1600" dirty="0"/>
          </a:p>
          <a:p>
            <a:r>
              <a:rPr lang="en-US" sz="1600" dirty="0" smtClean="0"/>
              <a:t>If you have any questions or even a slight interest feel free to contact the lead instructor</a:t>
            </a:r>
            <a:r>
              <a:rPr lang="en-US" sz="1600" dirty="0"/>
              <a:t>, Lieutenant Colonel </a:t>
            </a:r>
            <a:r>
              <a:rPr lang="en-US" sz="1600" dirty="0" smtClean="0"/>
              <a:t>Holland</a:t>
            </a:r>
            <a:r>
              <a:rPr lang="en-US" sz="1600" dirty="0"/>
              <a:t>, </a:t>
            </a:r>
            <a:r>
              <a:rPr lang="en-US" sz="1600" dirty="0" smtClean="0"/>
              <a:t>PhD, Army </a:t>
            </a:r>
            <a:r>
              <a:rPr lang="en-US" sz="1600" dirty="0"/>
              <a:t>Special Operations </a:t>
            </a:r>
            <a:r>
              <a:rPr lang="en-US" sz="1600" dirty="0" smtClean="0"/>
              <a:t>Command,</a:t>
            </a:r>
            <a:r>
              <a:rPr lang="en-US" sz="1600" dirty="0"/>
              <a:t/>
            </a:r>
            <a:br>
              <a:rPr lang="en-US" sz="1600" dirty="0"/>
            </a:br>
            <a:r>
              <a:rPr lang="en-US" sz="1600" dirty="0"/>
              <a:t>Adjunct Associate Professor of Electrical and Computer Engineering, tjhollan@ncsu.edu</a:t>
            </a:r>
            <a:endParaRPr lang="en-US" sz="1600" dirty="0" smtClean="0"/>
          </a:p>
          <a:p>
            <a:r>
              <a:rPr lang="en-US" sz="1600" dirty="0" smtClean="0"/>
              <a:t>Or contact Professor Michael Steer, Lampe Distinguished Professor of Electrical and Computer Engineering, mbs@ncsu.edu</a:t>
            </a:r>
            <a:endParaRPr lang="en-US" sz="1600" dirty="0"/>
          </a:p>
          <a:p>
            <a:endParaRPr lang="en-US" sz="1600" dirty="0"/>
          </a:p>
        </p:txBody>
      </p:sp>
    </p:spTree>
    <p:extLst>
      <p:ext uri="{BB962C8B-B14F-4D97-AF65-F5344CB8AC3E}">
        <p14:creationId xmlns:p14="http://schemas.microsoft.com/office/powerpoint/2010/main" val="42406613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132</TotalTime>
  <Words>159</Words>
  <Application>Microsoft Office PowerPoint</Application>
  <PresentationFormat>Custom</PresentationFormat>
  <Paragraphs>19</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North Carolina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Steer</dc:creator>
  <cp:lastModifiedBy>Michael Steer</cp:lastModifiedBy>
  <cp:revision>10</cp:revision>
  <cp:lastPrinted>2018-11-30T16:24:44Z</cp:lastPrinted>
  <dcterms:created xsi:type="dcterms:W3CDTF">2018-11-30T13:07:51Z</dcterms:created>
  <dcterms:modified xsi:type="dcterms:W3CDTF">2018-11-30T16:27:14Z</dcterms:modified>
</cp:coreProperties>
</file>